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82" r:id="rId6"/>
    <p:sldId id="260" r:id="rId7"/>
    <p:sldId id="261" r:id="rId8"/>
    <p:sldId id="262" r:id="rId9"/>
    <p:sldId id="263" r:id="rId10"/>
    <p:sldId id="264" r:id="rId11"/>
    <p:sldId id="265" r:id="rId12"/>
    <p:sldId id="268" r:id="rId13"/>
    <p:sldId id="266" r:id="rId14"/>
    <p:sldId id="267" r:id="rId15"/>
    <p:sldId id="269" r:id="rId16"/>
    <p:sldId id="270" r:id="rId17"/>
    <p:sldId id="271" r:id="rId18"/>
    <p:sldId id="274" r:id="rId19"/>
    <p:sldId id="272" r:id="rId20"/>
    <p:sldId id="273" r:id="rId21"/>
    <p:sldId id="275" r:id="rId22"/>
    <p:sldId id="276" r:id="rId23"/>
    <p:sldId id="277" r:id="rId24"/>
    <p:sldId id="278" r:id="rId25"/>
    <p:sldId id="283" r:id="rId26"/>
    <p:sldId id="279"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36"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A08F3D-6BD6-97FE-EDC9-2A65A4D55DD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75407E6-5687-2296-EAE0-678B35877F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6CC2387E-4562-9039-756E-AA9F77CF8CA0}"/>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5" name="页脚占位符 4">
            <a:extLst>
              <a:ext uri="{FF2B5EF4-FFF2-40B4-BE49-F238E27FC236}">
                <a16:creationId xmlns:a16="http://schemas.microsoft.com/office/drawing/2014/main" id="{1CA4349B-AB18-9D2B-BA0D-B34C89FC532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10F2EB2-DC1F-ADF9-867F-444FFD06A0A9}"/>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3364095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14E540-A00F-44CA-94EC-4CD90BE8B6E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7413D72-FD9A-D778-C032-0DB95CA798A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22084CE-813C-1A7D-1961-8160967BBA4E}"/>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5" name="页脚占位符 4">
            <a:extLst>
              <a:ext uri="{FF2B5EF4-FFF2-40B4-BE49-F238E27FC236}">
                <a16:creationId xmlns:a16="http://schemas.microsoft.com/office/drawing/2014/main" id="{64305D9B-3832-AAD9-4D7D-7EE974851BF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5827BA5-0C0A-E293-8C22-B65F784CFD26}"/>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4020840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C5F08ED-F2F8-0571-D461-72FA6A5D9AD4}"/>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F88344E-C104-FCD6-3A8F-0F78FAEBE7F8}"/>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52AFFDE-A352-F3DD-0381-71138BEF42CC}"/>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5" name="页脚占位符 4">
            <a:extLst>
              <a:ext uri="{FF2B5EF4-FFF2-40B4-BE49-F238E27FC236}">
                <a16:creationId xmlns:a16="http://schemas.microsoft.com/office/drawing/2014/main" id="{763B8ED4-28D2-7A93-A60E-35F3303D74F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AC52920-D09F-349C-3EB9-0B99DAE665EC}"/>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762641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F45648-C073-7924-52FA-C7D2F6780A7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C6CDE2B-D60A-84D0-C937-9CEAD191AB01}"/>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16855C0-C629-A319-F47F-2E5240B67A78}"/>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5" name="页脚占位符 4">
            <a:extLst>
              <a:ext uri="{FF2B5EF4-FFF2-40B4-BE49-F238E27FC236}">
                <a16:creationId xmlns:a16="http://schemas.microsoft.com/office/drawing/2014/main" id="{E5D79FBF-F8EC-B65A-EC28-0E5F3C607FA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8C59E6D-8456-6EFD-B26D-14FB63CD2792}"/>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1450762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4970A2-2756-0E30-A813-724048EF827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8835A719-C65A-E50D-CAE5-644EC68174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5EA7446-14B6-5A79-23FF-E60D54636729}"/>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5" name="页脚占位符 4">
            <a:extLst>
              <a:ext uri="{FF2B5EF4-FFF2-40B4-BE49-F238E27FC236}">
                <a16:creationId xmlns:a16="http://schemas.microsoft.com/office/drawing/2014/main" id="{724F32ED-D209-7C02-8F28-775ECBDA11C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B9BD767-A855-B517-4437-FD654D963288}"/>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7462497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7521C2-974F-6CE7-23E1-95158CA76A9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68F1E29-01F6-4434-EB5B-5B194401AE2E}"/>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35EA21D5-098D-53EA-55A8-F72F13ECD51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7D21933-AC18-BF09-7D36-EE721E804E0B}"/>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6" name="页脚占位符 5">
            <a:extLst>
              <a:ext uri="{FF2B5EF4-FFF2-40B4-BE49-F238E27FC236}">
                <a16:creationId xmlns:a16="http://schemas.microsoft.com/office/drawing/2014/main" id="{745B2DA5-3B8E-FE99-B8CD-D22251A06BF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BF95FA3-721C-02F9-3715-936788A2AAE9}"/>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26329364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700559-4334-1A51-CED1-DFC3B9004D0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25AFF85-8DB9-A649-21FB-8C0988F4AB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46A357C3-A31E-3DF7-6480-7215D943773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DEC985F-7872-D2D5-E317-9BDF8CBA6B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1E297E0F-51BF-DB72-E228-AA823DC56390}"/>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54B854D-81C7-D76C-517D-EF987D5A93C0}"/>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8" name="页脚占位符 7">
            <a:extLst>
              <a:ext uri="{FF2B5EF4-FFF2-40B4-BE49-F238E27FC236}">
                <a16:creationId xmlns:a16="http://schemas.microsoft.com/office/drawing/2014/main" id="{9BB4D87C-4838-CDA1-77C7-97C72CCC046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0CC6EB0-BD4A-E4F1-6384-855AD5AFEB03}"/>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28089456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79400B-668F-0114-A1B3-B451AAD1AD3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8B60038-A80C-1B3B-B6E0-2A58A2442D16}"/>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4" name="页脚占位符 3">
            <a:extLst>
              <a:ext uri="{FF2B5EF4-FFF2-40B4-BE49-F238E27FC236}">
                <a16:creationId xmlns:a16="http://schemas.microsoft.com/office/drawing/2014/main" id="{FF356AD7-4BBD-21BB-B4CF-ABB21DB3016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0B6EDD39-0A13-6446-9A93-E3D0CA54F524}"/>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15295456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EAC959B-8914-0886-D3F2-1A7DCED44033}"/>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3" name="页脚占位符 2">
            <a:extLst>
              <a:ext uri="{FF2B5EF4-FFF2-40B4-BE49-F238E27FC236}">
                <a16:creationId xmlns:a16="http://schemas.microsoft.com/office/drawing/2014/main" id="{313F04A8-9DDC-F9E5-29FD-FF70D54ACED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C20D0A8-728A-1954-9A6E-C7E10D93B91A}"/>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3140049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9D455E-3B53-A8D5-D792-71D068035E5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AF333BA-09F8-E6C3-71E9-3F9A654977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A936042-AC6F-481C-DE8F-2F08587763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E0391C3-4F00-F21B-05DF-9287222B3CC1}"/>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6" name="页脚占位符 5">
            <a:extLst>
              <a:ext uri="{FF2B5EF4-FFF2-40B4-BE49-F238E27FC236}">
                <a16:creationId xmlns:a16="http://schemas.microsoft.com/office/drawing/2014/main" id="{2919D4CC-1E3F-EDB2-869F-37387A8320F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466042C-888D-6509-900D-CD28202FB4FD}"/>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3586710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2CE255-C057-E9DF-94C9-7D26751CD48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2A94A87-E092-6D83-6B53-7BAEFBF7AB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A34866F-B402-38EF-9BF4-1483DE6A07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C4E2944-25B8-C54B-4301-4F5DBE254A6C}"/>
              </a:ext>
            </a:extLst>
          </p:cNvPr>
          <p:cNvSpPr>
            <a:spLocks noGrp="1"/>
          </p:cNvSpPr>
          <p:nvPr>
            <p:ph type="dt" sz="half" idx="10"/>
          </p:nvPr>
        </p:nvSpPr>
        <p:spPr/>
        <p:txBody>
          <a:bodyPr/>
          <a:lstStyle/>
          <a:p>
            <a:fld id="{8663949B-714D-4F59-AF12-127EB531EC2C}" type="datetimeFigureOut">
              <a:rPr lang="zh-CN" altLang="en-US" smtClean="0"/>
              <a:t>2024/9/29</a:t>
            </a:fld>
            <a:endParaRPr lang="zh-CN" altLang="en-US"/>
          </a:p>
        </p:txBody>
      </p:sp>
      <p:sp>
        <p:nvSpPr>
          <p:cNvPr id="6" name="页脚占位符 5">
            <a:extLst>
              <a:ext uri="{FF2B5EF4-FFF2-40B4-BE49-F238E27FC236}">
                <a16:creationId xmlns:a16="http://schemas.microsoft.com/office/drawing/2014/main" id="{35A06126-EA41-4EDB-716E-01CD37163F4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06A8E38-B569-D049-0163-63E1043A6902}"/>
              </a:ext>
            </a:extLst>
          </p:cNvPr>
          <p:cNvSpPr>
            <a:spLocks noGrp="1"/>
          </p:cNvSpPr>
          <p:nvPr>
            <p:ph type="sldNum" sz="quarter" idx="12"/>
          </p:nvPr>
        </p:nvSpPr>
        <p:spPr/>
        <p:txBody>
          <a:body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651444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698BD58-1EFB-43F2-E3BA-7FAB2F82BC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24A89888-47FE-1C31-294E-352D5577CE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EA53738-82AF-5455-9DFB-0D05051F02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3949B-714D-4F59-AF12-127EB531EC2C}" type="datetimeFigureOut">
              <a:rPr lang="zh-CN" altLang="en-US" smtClean="0"/>
              <a:t>2024/9/29</a:t>
            </a:fld>
            <a:endParaRPr lang="zh-CN" altLang="en-US"/>
          </a:p>
        </p:txBody>
      </p:sp>
      <p:sp>
        <p:nvSpPr>
          <p:cNvPr id="5" name="页脚占位符 4">
            <a:extLst>
              <a:ext uri="{FF2B5EF4-FFF2-40B4-BE49-F238E27FC236}">
                <a16:creationId xmlns:a16="http://schemas.microsoft.com/office/drawing/2014/main" id="{DCF243C4-FCEE-ED1D-E924-909E4CAEF2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579E7126-A71B-4CFF-FAD5-239357FA80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49C836-E7FB-47A0-89E8-05965810E707}" type="slidenum">
              <a:rPr lang="zh-CN" altLang="en-US" smtClean="0"/>
              <a:t>‹#›</a:t>
            </a:fld>
            <a:endParaRPr lang="zh-CN" altLang="en-US"/>
          </a:p>
        </p:txBody>
      </p:sp>
    </p:spTree>
    <p:extLst>
      <p:ext uri="{BB962C8B-B14F-4D97-AF65-F5344CB8AC3E}">
        <p14:creationId xmlns:p14="http://schemas.microsoft.com/office/powerpoint/2010/main" val="4135365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4F5590-E7E4-F718-5AC7-E6FFF1056945}"/>
              </a:ext>
            </a:extLst>
          </p:cNvPr>
          <p:cNvSpPr>
            <a:spLocks noGrp="1"/>
          </p:cNvSpPr>
          <p:nvPr>
            <p:ph type="ctrTitle"/>
          </p:nvPr>
        </p:nvSpPr>
        <p:spPr/>
        <p:txBody>
          <a:bodyPr/>
          <a:lstStyle/>
          <a:p>
            <a:r>
              <a:rPr lang="zh-CN" altLang="en-US" dirty="0"/>
              <a:t>后端</a:t>
            </a:r>
            <a:br>
              <a:rPr lang="en-US" altLang="zh-CN" dirty="0"/>
            </a:br>
            <a:r>
              <a:rPr lang="en-US" altLang="zh-CN" dirty="0"/>
              <a:t>                        </a:t>
            </a:r>
            <a:r>
              <a:rPr lang="zh-CN" altLang="en-US" sz="2400" dirty="0"/>
              <a:t>一点</a:t>
            </a:r>
            <a:r>
              <a:rPr lang="en-US" altLang="zh-CN" sz="2400" dirty="0"/>
              <a:t>python</a:t>
            </a:r>
            <a:r>
              <a:rPr lang="zh-CN" altLang="en-US" sz="2400" dirty="0"/>
              <a:t>和</a:t>
            </a:r>
            <a:r>
              <a:rPr lang="en-US" altLang="zh-CN" sz="2400" dirty="0"/>
              <a:t>Linux</a:t>
            </a:r>
            <a:r>
              <a:rPr lang="zh-CN" altLang="en-US" sz="2400" dirty="0"/>
              <a:t>？</a:t>
            </a:r>
            <a:endParaRPr lang="zh-CN" altLang="en-US" dirty="0"/>
          </a:p>
        </p:txBody>
      </p:sp>
      <p:sp>
        <p:nvSpPr>
          <p:cNvPr id="3" name="副标题 2">
            <a:extLst>
              <a:ext uri="{FF2B5EF4-FFF2-40B4-BE49-F238E27FC236}">
                <a16:creationId xmlns:a16="http://schemas.microsoft.com/office/drawing/2014/main" id="{25E0E7BC-AC85-EB74-BC2D-9CCB16102908}"/>
              </a:ext>
            </a:extLst>
          </p:cNvPr>
          <p:cNvSpPr>
            <a:spLocks noGrp="1"/>
          </p:cNvSpPr>
          <p:nvPr>
            <p:ph type="subTitle" idx="1"/>
          </p:nvPr>
        </p:nvSpPr>
        <p:spPr>
          <a:xfrm>
            <a:off x="9402945" y="5551136"/>
            <a:ext cx="2357480" cy="459223"/>
          </a:xfrm>
        </p:spPr>
        <p:txBody>
          <a:bodyPr>
            <a:normAutofit/>
          </a:bodyPr>
          <a:lstStyle/>
          <a:p>
            <a:r>
              <a:rPr lang="en-US" altLang="zh-CN" dirty="0"/>
              <a:t>--</a:t>
            </a:r>
            <a:r>
              <a:rPr lang="zh-CN" altLang="en-US" dirty="0"/>
              <a:t>卢振涛</a:t>
            </a:r>
          </a:p>
        </p:txBody>
      </p:sp>
    </p:spTree>
    <p:extLst>
      <p:ext uri="{BB962C8B-B14F-4D97-AF65-F5344CB8AC3E}">
        <p14:creationId xmlns:p14="http://schemas.microsoft.com/office/powerpoint/2010/main" val="16263109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2E68CF1D-D070-6E66-EB7B-31961E5DF31F}"/>
              </a:ext>
            </a:extLst>
          </p:cNvPr>
          <p:cNvSpPr>
            <a:spLocks noGrp="1" noChangeArrowheads="1"/>
          </p:cNvSpPr>
          <p:nvPr>
            <p:ph type="title"/>
          </p:nvPr>
        </p:nvSpPr>
        <p:spPr bwMode="auto">
          <a:xfrm>
            <a:off x="896485" y="536342"/>
            <a:ext cx="10802957"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8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发现这样的效果挺好的，即能学到东西，也不会听着视频就睡着了~</a:t>
            </a:r>
            <a:endParaRPr kumimoji="0" lang="zh-CN" altLang="zh-CN" sz="11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8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只是要多做亿点点注释下次再看就能看得懂了</a:t>
            </a:r>
            <a:endParaRPr kumimoji="0" lang="zh-CN" altLang="zh-CN" sz="4000" b="1" i="0" u="none" strike="noStrike" cap="none" normalizeH="0" baseline="0" dirty="0">
              <a:ln>
                <a:noFill/>
              </a:ln>
              <a:solidFill>
                <a:schemeClr val="tx1"/>
              </a:solidFill>
              <a:effectLst/>
            </a:endParaRPr>
          </a:p>
        </p:txBody>
      </p:sp>
      <p:pic>
        <p:nvPicPr>
          <p:cNvPr id="8" name="内容占位符 7">
            <a:extLst>
              <a:ext uri="{FF2B5EF4-FFF2-40B4-BE49-F238E27FC236}">
                <a16:creationId xmlns:a16="http://schemas.microsoft.com/office/drawing/2014/main" id="{BF22A0B2-9A3F-29F7-F32E-978C5DB6F25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bwMode="auto">
          <a:xfrm>
            <a:off x="896485" y="3016539"/>
            <a:ext cx="4364945" cy="3056045"/>
          </a:xfrm>
          <a:prstGeom prst="rect">
            <a:avLst/>
          </a:prstGeom>
          <a:noFill/>
          <a:extLst>
            <a:ext uri="{909E8E84-426E-40DD-AFC4-6F175D3DCCD1}">
              <a14:hiddenFill xmlns:a14="http://schemas.microsoft.com/office/drawing/2010/main">
                <a:solidFill>
                  <a:srgbClr val="FFFFFF"/>
                </a:solidFill>
              </a14:hiddenFill>
            </a:ext>
          </a:extLst>
        </p:spPr>
      </p:pic>
      <p:pic>
        <p:nvPicPr>
          <p:cNvPr id="10" name="图片 9">
            <a:extLst>
              <a:ext uri="{FF2B5EF4-FFF2-40B4-BE49-F238E27FC236}">
                <a16:creationId xmlns:a16="http://schemas.microsoft.com/office/drawing/2014/main" id="{FC11FC5D-187B-1CE5-33F5-DD2F7D73F7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0570" y="2998144"/>
            <a:ext cx="4364945" cy="3074440"/>
          </a:xfrm>
          <a:prstGeom prst="rect">
            <a:avLst/>
          </a:prstGeom>
        </p:spPr>
      </p:pic>
      <p:sp>
        <p:nvSpPr>
          <p:cNvPr id="12" name="文本框 11">
            <a:extLst>
              <a:ext uri="{FF2B5EF4-FFF2-40B4-BE49-F238E27FC236}">
                <a16:creationId xmlns:a16="http://schemas.microsoft.com/office/drawing/2014/main" id="{DF4C280B-A414-D00B-3639-E65EBB18BD32}"/>
              </a:ext>
            </a:extLst>
          </p:cNvPr>
          <p:cNvSpPr txBox="1"/>
          <p:nvPr/>
        </p:nvSpPr>
        <p:spPr>
          <a:xfrm>
            <a:off x="1066800" y="1748971"/>
            <a:ext cx="9412513" cy="523220"/>
          </a:xfrm>
          <a:prstGeom prst="rect">
            <a:avLst/>
          </a:prstGeom>
          <a:noFill/>
        </p:spPr>
        <p:txBody>
          <a:bodyPr wrap="square" rtlCol="0">
            <a:spAutoFit/>
          </a:bodyPr>
          <a:lstStyle/>
          <a:p>
            <a:r>
              <a:rPr lang="zh-CN" altLang="en-US" sz="2800" b="1" dirty="0"/>
              <a:t>问</a:t>
            </a:r>
            <a:r>
              <a:rPr lang="en-US" altLang="zh-CN" sz="2800" b="1" dirty="0"/>
              <a:t>AI</a:t>
            </a:r>
            <a:r>
              <a:rPr lang="zh-CN" altLang="en-US" sz="2800" b="1" dirty="0"/>
              <a:t>做注释前后对比打给这样：</a:t>
            </a:r>
          </a:p>
        </p:txBody>
      </p:sp>
    </p:spTree>
    <p:extLst>
      <p:ext uri="{BB962C8B-B14F-4D97-AF65-F5344CB8AC3E}">
        <p14:creationId xmlns:p14="http://schemas.microsoft.com/office/powerpoint/2010/main" val="3935460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6F2D3E-5761-9579-337C-EF5C8476A30F}"/>
              </a:ext>
            </a:extLst>
          </p:cNvPr>
          <p:cNvSpPr>
            <a:spLocks noGrp="1"/>
          </p:cNvSpPr>
          <p:nvPr>
            <p:ph type="title"/>
          </p:nvPr>
        </p:nvSpPr>
        <p:spPr>
          <a:xfrm>
            <a:off x="239485" y="304800"/>
            <a:ext cx="11604171" cy="1981199"/>
          </a:xfrm>
        </p:spPr>
        <p:txBody>
          <a:bodyPr>
            <a:noAutofit/>
          </a:bodyPr>
          <a:lstStyle/>
          <a:p>
            <a:r>
              <a:rPr lang="zh-CN" altLang="en-US" sz="3600" dirty="0"/>
              <a:t>我在学习中途还发现文心一言对解决有</a:t>
            </a:r>
            <a:r>
              <a:rPr lang="en-US" altLang="zh-CN" sz="3600" dirty="0"/>
              <a:t>IP</a:t>
            </a:r>
            <a:r>
              <a:rPr lang="zh-CN" altLang="en-US" sz="3600" dirty="0"/>
              <a:t>地址的代码的问题会报错，这种情况下可以删除</a:t>
            </a:r>
            <a:r>
              <a:rPr lang="en-US" altLang="zh-CN" sz="3600" dirty="0"/>
              <a:t>IP</a:t>
            </a:r>
            <a:r>
              <a:rPr lang="zh-CN" altLang="en-US" sz="3600" dirty="0"/>
              <a:t>或者改为</a:t>
            </a:r>
            <a:r>
              <a:rPr lang="en-US" altLang="zh-CN" sz="3600" dirty="0"/>
              <a:t>”http”,</a:t>
            </a:r>
            <a:r>
              <a:rPr lang="zh-CN" altLang="en-US" sz="3600" dirty="0"/>
              <a:t>这样它就会自己意识到这是</a:t>
            </a:r>
            <a:r>
              <a:rPr lang="en-US" altLang="zh-CN" sz="3600" dirty="0"/>
              <a:t>IP</a:t>
            </a:r>
            <a:r>
              <a:rPr lang="zh-CN" altLang="en-US" sz="3600" dirty="0"/>
              <a:t>或者</a:t>
            </a:r>
            <a:r>
              <a:rPr lang="en-US" altLang="zh-CN" sz="3600" dirty="0"/>
              <a:t>URL</a:t>
            </a:r>
            <a:r>
              <a:rPr lang="zh-CN" altLang="en-US" sz="3600" dirty="0"/>
              <a:t>了。又或者去问</a:t>
            </a:r>
            <a:r>
              <a:rPr lang="en-US" altLang="zh-CN" sz="3600" dirty="0"/>
              <a:t>GPT</a:t>
            </a:r>
            <a:r>
              <a:rPr lang="zh-CN" altLang="en-US" sz="3600" dirty="0"/>
              <a:t>，他没网页限制。</a:t>
            </a:r>
          </a:p>
        </p:txBody>
      </p:sp>
      <p:pic>
        <p:nvPicPr>
          <p:cNvPr id="5" name="内容占位符 4">
            <a:extLst>
              <a:ext uri="{FF2B5EF4-FFF2-40B4-BE49-F238E27FC236}">
                <a16:creationId xmlns:a16="http://schemas.microsoft.com/office/drawing/2014/main" id="{862CA373-C34D-E52E-6E62-D01C96A582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382654"/>
            <a:ext cx="12192000" cy="4475346"/>
          </a:xfrm>
        </p:spPr>
      </p:pic>
    </p:spTree>
    <p:extLst>
      <p:ext uri="{BB962C8B-B14F-4D97-AF65-F5344CB8AC3E}">
        <p14:creationId xmlns:p14="http://schemas.microsoft.com/office/powerpoint/2010/main" val="3937135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01F5BE-7AE2-2575-4429-215F0D5AD11C}"/>
              </a:ext>
            </a:extLst>
          </p:cNvPr>
          <p:cNvSpPr>
            <a:spLocks noGrp="1"/>
          </p:cNvSpPr>
          <p:nvPr>
            <p:ph type="title"/>
          </p:nvPr>
        </p:nvSpPr>
        <p:spPr>
          <a:xfrm>
            <a:off x="87085" y="145142"/>
            <a:ext cx="12010572" cy="2844800"/>
          </a:xfrm>
        </p:spPr>
        <p:txBody>
          <a:bodyPr>
            <a:noAutofit/>
          </a:bodyPr>
          <a:lstStyle/>
          <a:p>
            <a:br>
              <a:rPr lang="en-US" altLang="zh-CN" sz="3200" dirty="0"/>
            </a:br>
            <a:r>
              <a:rPr lang="zh-CN" altLang="en-US" b="1" dirty="0"/>
              <a:t>发现</a:t>
            </a:r>
            <a:r>
              <a:rPr lang="en-US" altLang="zh-CN" b="1" dirty="0"/>
              <a:t>Windows</a:t>
            </a:r>
            <a:r>
              <a:rPr lang="zh-CN" altLang="en-US" b="1" dirty="0"/>
              <a:t>开发比</a:t>
            </a:r>
            <a:r>
              <a:rPr lang="en-US" altLang="zh-CN" b="1" dirty="0"/>
              <a:t>Linux</a:t>
            </a:r>
            <a:r>
              <a:rPr lang="zh-CN" altLang="en-US" b="1" dirty="0"/>
              <a:t>麻烦的一个地方</a:t>
            </a:r>
            <a:br>
              <a:rPr lang="en-US" altLang="zh-CN" sz="3200" b="1" dirty="0"/>
            </a:br>
            <a:r>
              <a:rPr lang="en-US" altLang="zh-CN" sz="3200" b="1" dirty="0"/>
              <a:t>		      </a:t>
            </a:r>
            <a:r>
              <a:rPr lang="en-US" altLang="zh-CN" sz="2800" b="1" dirty="0"/>
              <a:t>——</a:t>
            </a:r>
            <a:r>
              <a:rPr lang="zh-CN" altLang="en-US" sz="2800" b="1" dirty="0"/>
              <a:t>不能直接用</a:t>
            </a:r>
            <a:r>
              <a:rPr lang="en-US" altLang="zh-CN" sz="2800" b="1" dirty="0" err="1"/>
              <a:t>gunicorn</a:t>
            </a:r>
            <a:r>
              <a:rPr lang="zh-CN" altLang="en-US" sz="2800" b="1" dirty="0"/>
              <a:t>（一个</a:t>
            </a:r>
            <a:r>
              <a:rPr lang="en-US" altLang="zh-CN" sz="2800" b="1" dirty="0"/>
              <a:t>Python WSGI HTTP </a:t>
            </a:r>
            <a:r>
              <a:rPr lang="zh-CN" altLang="en-US" sz="2800" b="1" dirty="0"/>
              <a:t>服务器）</a:t>
            </a:r>
            <a:br>
              <a:rPr lang="en-US" altLang="zh-CN" sz="3200" b="1" dirty="0"/>
            </a:br>
            <a:br>
              <a:rPr lang="en-US" altLang="zh-CN" sz="3200" dirty="0"/>
            </a:br>
            <a:r>
              <a:rPr lang="en-US" altLang="zh-CN" sz="3200" dirty="0"/>
              <a:t>	</a:t>
            </a:r>
            <a:r>
              <a:rPr lang="zh-CN" altLang="en-US" sz="3200" dirty="0"/>
              <a:t>就顺手查了一下为什么大家都说</a:t>
            </a:r>
            <a:r>
              <a:rPr lang="en-US" altLang="zh-CN" sz="3200" dirty="0"/>
              <a:t>Linux</a:t>
            </a:r>
            <a:r>
              <a:rPr lang="zh-CN" altLang="en-US" sz="3200" dirty="0"/>
              <a:t>比</a:t>
            </a:r>
            <a:r>
              <a:rPr lang="en-US" altLang="zh-CN" sz="3200" dirty="0"/>
              <a:t>Windows</a:t>
            </a:r>
            <a:r>
              <a:rPr lang="zh-CN" altLang="en-US" sz="3200" dirty="0"/>
              <a:t>适合开发：</a:t>
            </a:r>
            <a:br>
              <a:rPr lang="en-US" altLang="zh-CN" sz="3200" dirty="0"/>
            </a:br>
            <a:endParaRPr lang="zh-CN" altLang="en-US" sz="3200" dirty="0"/>
          </a:p>
        </p:txBody>
      </p:sp>
      <p:pic>
        <p:nvPicPr>
          <p:cNvPr id="5" name="内容占位符 4">
            <a:extLst>
              <a:ext uri="{FF2B5EF4-FFF2-40B4-BE49-F238E27FC236}">
                <a16:creationId xmlns:a16="http://schemas.microsoft.com/office/drawing/2014/main" id="{19E34ADE-C61A-70E4-BBE0-34B479B2FE3D}"/>
              </a:ext>
            </a:extLst>
          </p:cNvPr>
          <p:cNvPicPr>
            <a:picLocks noGrp="1" noChangeAspect="1"/>
          </p:cNvPicPr>
          <p:nvPr>
            <p:ph idx="1"/>
          </p:nvPr>
        </p:nvPicPr>
        <p:blipFill>
          <a:blip r:embed="rId2"/>
          <a:stretch>
            <a:fillRect/>
          </a:stretch>
        </p:blipFill>
        <p:spPr>
          <a:xfrm>
            <a:off x="262192" y="2989942"/>
            <a:ext cx="11458093" cy="3722916"/>
          </a:xfrm>
        </p:spPr>
      </p:pic>
    </p:spTree>
    <p:extLst>
      <p:ext uri="{BB962C8B-B14F-4D97-AF65-F5344CB8AC3E}">
        <p14:creationId xmlns:p14="http://schemas.microsoft.com/office/powerpoint/2010/main" val="814400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156561-AFF6-B67A-69E3-FBB5A6119291}"/>
              </a:ext>
            </a:extLst>
          </p:cNvPr>
          <p:cNvSpPr>
            <a:spLocks noGrp="1"/>
          </p:cNvSpPr>
          <p:nvPr>
            <p:ph type="title"/>
          </p:nvPr>
        </p:nvSpPr>
        <p:spPr>
          <a:xfrm>
            <a:off x="1" y="79829"/>
            <a:ext cx="12192000" cy="1625600"/>
          </a:xfrm>
        </p:spPr>
        <p:txBody>
          <a:bodyPr>
            <a:noAutofit/>
          </a:bodyPr>
          <a:lstStyle/>
          <a:p>
            <a:r>
              <a:rPr lang="zh-CN" altLang="en-US" sz="3600" dirty="0"/>
              <a:t>用</a:t>
            </a:r>
            <a:r>
              <a:rPr lang="en-US" altLang="zh-CN" sz="3600" dirty="0" err="1"/>
              <a:t>gunicorn</a:t>
            </a:r>
            <a:r>
              <a:rPr lang="zh-CN" altLang="en-US" sz="3600" dirty="0"/>
              <a:t>输入指令后。就出现了这么长的报错，直接给我看蒙了，看了一两行就不想看了。那怎么办，丢给</a:t>
            </a:r>
            <a:r>
              <a:rPr lang="en-US" altLang="zh-CN" sz="3600" dirty="0"/>
              <a:t>AI~</a:t>
            </a:r>
            <a:endParaRPr lang="zh-CN" altLang="en-US" sz="3600" b="1" dirty="0"/>
          </a:p>
        </p:txBody>
      </p:sp>
      <p:pic>
        <p:nvPicPr>
          <p:cNvPr id="7" name="内容占位符 6">
            <a:extLst>
              <a:ext uri="{FF2B5EF4-FFF2-40B4-BE49-F238E27FC236}">
                <a16:creationId xmlns:a16="http://schemas.microsoft.com/office/drawing/2014/main" id="{AFBCEAB8-47F7-D524-7329-947E265563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02229" y="1625855"/>
            <a:ext cx="9370587" cy="5232145"/>
          </a:xfrm>
        </p:spPr>
      </p:pic>
    </p:spTree>
    <p:extLst>
      <p:ext uri="{BB962C8B-B14F-4D97-AF65-F5344CB8AC3E}">
        <p14:creationId xmlns:p14="http://schemas.microsoft.com/office/powerpoint/2010/main" val="144320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BEBB18-5A7A-9F26-958C-A9D881A05D1C}"/>
              </a:ext>
            </a:extLst>
          </p:cNvPr>
          <p:cNvSpPr>
            <a:spLocks noGrp="1"/>
          </p:cNvSpPr>
          <p:nvPr>
            <p:ph type="title"/>
          </p:nvPr>
        </p:nvSpPr>
        <p:spPr>
          <a:xfrm>
            <a:off x="224971" y="94343"/>
            <a:ext cx="11901715" cy="1378857"/>
          </a:xfrm>
        </p:spPr>
        <p:txBody>
          <a:bodyPr>
            <a:normAutofit fontScale="90000"/>
          </a:bodyPr>
          <a:lstStyle/>
          <a:p>
            <a:r>
              <a:rPr lang="en-US" altLang="zh-CN" sz="3600" dirty="0"/>
              <a:t>AI</a:t>
            </a:r>
            <a:r>
              <a:rPr lang="zh-CN" altLang="en-US" sz="3600" dirty="0"/>
              <a:t>很快就解决了并且找到了问题的关键。</a:t>
            </a:r>
            <a:br>
              <a:rPr lang="en-US" altLang="zh-CN" sz="3600" dirty="0"/>
            </a:br>
            <a:r>
              <a:rPr lang="zh-CN" altLang="en-US" sz="3600" dirty="0"/>
              <a:t>之后，我看了这个和其他几个报错的</a:t>
            </a:r>
            <a:r>
              <a:rPr lang="en-US" altLang="zh-CN" sz="3600" dirty="0"/>
              <a:t>AI</a:t>
            </a:r>
            <a:r>
              <a:rPr lang="zh-CN" altLang="en-US" sz="3600" dirty="0"/>
              <a:t>分析，发现一般这么长的报错的关键是最后一行，所以我们可以先着重关注最后一行。</a:t>
            </a:r>
          </a:p>
        </p:txBody>
      </p:sp>
      <p:pic>
        <p:nvPicPr>
          <p:cNvPr id="5" name="内容占位符 4">
            <a:extLst>
              <a:ext uri="{FF2B5EF4-FFF2-40B4-BE49-F238E27FC236}">
                <a16:creationId xmlns:a16="http://schemas.microsoft.com/office/drawing/2014/main" id="{5BDCA31E-E6E4-A803-A9AF-A12E329AB67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17" y="1603829"/>
            <a:ext cx="12244564" cy="4811485"/>
          </a:xfrm>
        </p:spPr>
      </p:pic>
    </p:spTree>
    <p:extLst>
      <p:ext uri="{BB962C8B-B14F-4D97-AF65-F5344CB8AC3E}">
        <p14:creationId xmlns:p14="http://schemas.microsoft.com/office/powerpoint/2010/main" val="1716529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18A3D8-2125-E176-95ED-8EB8598DBFBA}"/>
              </a:ext>
            </a:extLst>
          </p:cNvPr>
          <p:cNvSpPr>
            <a:spLocks noGrp="1"/>
          </p:cNvSpPr>
          <p:nvPr>
            <p:ph type="title"/>
          </p:nvPr>
        </p:nvSpPr>
        <p:spPr>
          <a:xfrm>
            <a:off x="79829" y="137887"/>
            <a:ext cx="12032342" cy="1407884"/>
          </a:xfrm>
        </p:spPr>
        <p:txBody>
          <a:bodyPr>
            <a:noAutofit/>
          </a:bodyPr>
          <a:lstStyle/>
          <a:p>
            <a:r>
              <a:rPr lang="zh-CN" altLang="en-US" sz="3200" dirty="0"/>
              <a:t>有些版本更新很快，要自己想办法解决与书本或者其他指导不一样的地方。</a:t>
            </a:r>
            <a:br>
              <a:rPr lang="en-US" altLang="zh-CN" sz="3200" dirty="0"/>
            </a:br>
            <a:r>
              <a:rPr lang="zh-CN" altLang="en-US" sz="3200" dirty="0"/>
              <a:t>比如：</a:t>
            </a:r>
            <a:r>
              <a:rPr lang="en-US" altLang="zh-CN" sz="3200" dirty="0"/>
              <a:t>2019</a:t>
            </a:r>
            <a:r>
              <a:rPr lang="zh-CN" altLang="en-US" sz="3200" dirty="0"/>
              <a:t>年二月第一版的一些创建虚拟环境的命令是这样的</a:t>
            </a:r>
          </a:p>
        </p:txBody>
      </p:sp>
      <p:pic>
        <p:nvPicPr>
          <p:cNvPr id="5" name="内容占位符 4">
            <a:extLst>
              <a:ext uri="{FF2B5EF4-FFF2-40B4-BE49-F238E27FC236}">
                <a16:creationId xmlns:a16="http://schemas.microsoft.com/office/drawing/2014/main" id="{D776C13E-186C-7D52-97EF-E1B4E0AFE1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3265738" y="-856366"/>
            <a:ext cx="5333957" cy="10138231"/>
          </a:xfrm>
        </p:spPr>
      </p:pic>
    </p:spTree>
    <p:extLst>
      <p:ext uri="{BB962C8B-B14F-4D97-AF65-F5344CB8AC3E}">
        <p14:creationId xmlns:p14="http://schemas.microsoft.com/office/powerpoint/2010/main" val="16093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ADDA59-1138-1C39-39AC-F18B3D277D34}"/>
              </a:ext>
            </a:extLst>
          </p:cNvPr>
          <p:cNvSpPr>
            <a:spLocks noGrp="1"/>
          </p:cNvSpPr>
          <p:nvPr>
            <p:ph type="title"/>
          </p:nvPr>
        </p:nvSpPr>
        <p:spPr>
          <a:xfrm>
            <a:off x="627743" y="103869"/>
            <a:ext cx="10726057" cy="861332"/>
          </a:xfrm>
        </p:spPr>
        <p:txBody>
          <a:bodyPr/>
          <a:lstStyle/>
          <a:p>
            <a:r>
              <a:rPr lang="zh-CN" altLang="en-US" b="1" dirty="0"/>
              <a:t>现在要这样：</a:t>
            </a:r>
          </a:p>
        </p:txBody>
      </p:sp>
      <p:pic>
        <p:nvPicPr>
          <p:cNvPr id="5" name="内容占位符 4">
            <a:extLst>
              <a:ext uri="{FF2B5EF4-FFF2-40B4-BE49-F238E27FC236}">
                <a16:creationId xmlns:a16="http://schemas.microsoft.com/office/drawing/2014/main" id="{C0CB39B9-C6F3-F96E-C011-5D8969FBAE8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1629" y="965201"/>
            <a:ext cx="10515600" cy="2943240"/>
          </a:xfrm>
        </p:spPr>
      </p:pic>
      <p:pic>
        <p:nvPicPr>
          <p:cNvPr id="7" name="图片 6">
            <a:extLst>
              <a:ext uri="{FF2B5EF4-FFF2-40B4-BE49-F238E27FC236}">
                <a16:creationId xmlns:a16="http://schemas.microsoft.com/office/drawing/2014/main" id="{C6D53422-7BDF-FC05-91D8-F19B50C4AE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023" y="4064000"/>
            <a:ext cx="11514008" cy="2690131"/>
          </a:xfrm>
          <a:prstGeom prst="rect">
            <a:avLst/>
          </a:prstGeom>
        </p:spPr>
      </p:pic>
      <p:pic>
        <p:nvPicPr>
          <p:cNvPr id="11" name="图片 10">
            <a:extLst>
              <a:ext uri="{FF2B5EF4-FFF2-40B4-BE49-F238E27FC236}">
                <a16:creationId xmlns:a16="http://schemas.microsoft.com/office/drawing/2014/main" id="{5097AC5C-3037-A5D8-DC8B-42BDC965C3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371" y="2248977"/>
            <a:ext cx="12192000" cy="3020217"/>
          </a:xfrm>
          <a:prstGeom prst="rect">
            <a:avLst/>
          </a:prstGeom>
        </p:spPr>
      </p:pic>
    </p:spTree>
    <p:extLst>
      <p:ext uri="{BB962C8B-B14F-4D97-AF65-F5344CB8AC3E}">
        <p14:creationId xmlns:p14="http://schemas.microsoft.com/office/powerpoint/2010/main" val="1906252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53DDC9-7F4D-3C59-BBFD-797EE6DAB968}"/>
              </a:ext>
            </a:extLst>
          </p:cNvPr>
          <p:cNvSpPr>
            <a:spLocks noGrp="1"/>
          </p:cNvSpPr>
          <p:nvPr>
            <p:ph type="title"/>
          </p:nvPr>
        </p:nvSpPr>
        <p:spPr>
          <a:xfrm>
            <a:off x="101601" y="0"/>
            <a:ext cx="11908970" cy="2605314"/>
          </a:xfrm>
        </p:spPr>
        <p:txBody>
          <a:bodyPr>
            <a:noAutofit/>
          </a:bodyPr>
          <a:lstStyle/>
          <a:p>
            <a:r>
              <a:rPr lang="zh-CN" altLang="en-US" sz="3200" dirty="0"/>
              <a:t>别说是书本，哪怕是</a:t>
            </a:r>
            <a:r>
              <a:rPr lang="en-US" altLang="zh-CN" sz="3200" dirty="0" err="1"/>
              <a:t>github</a:t>
            </a:r>
            <a:r>
              <a:rPr lang="zh-CN" altLang="en-US" sz="3200" dirty="0"/>
              <a:t>上的，一看到最新维护是几年前都得做好要自己把项目手动与时俱进的准备，这个问题之前困扰了我这个初学者很久，因为我要去</a:t>
            </a:r>
            <a:r>
              <a:rPr lang="en-US" altLang="zh-CN" sz="3200" dirty="0"/>
              <a:t>CSDN</a:t>
            </a:r>
            <a:r>
              <a:rPr lang="zh-CN" altLang="en-US" sz="3200" dirty="0"/>
              <a:t>，掘金，博客园一篇一篇的查找，还经常因为时效性，导致博主的方案在我这里无效。好不容易看到一些日期新的：结果一往下滑，</a:t>
            </a:r>
          </a:p>
        </p:txBody>
      </p:sp>
      <p:pic>
        <p:nvPicPr>
          <p:cNvPr id="5" name="内容占位符 4">
            <a:extLst>
              <a:ext uri="{FF2B5EF4-FFF2-40B4-BE49-F238E27FC236}">
                <a16:creationId xmlns:a16="http://schemas.microsoft.com/office/drawing/2014/main" id="{B6DB59FF-F0A6-D41A-925B-1CD193279F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504" y="3243943"/>
            <a:ext cx="12096991" cy="2772227"/>
          </a:xfrm>
        </p:spPr>
      </p:pic>
    </p:spTree>
    <p:extLst>
      <p:ext uri="{BB962C8B-B14F-4D97-AF65-F5344CB8AC3E}">
        <p14:creationId xmlns:p14="http://schemas.microsoft.com/office/powerpoint/2010/main" val="391971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35B3D7-1718-3AE5-0F7A-9B925C14ACEA}"/>
              </a:ext>
            </a:extLst>
          </p:cNvPr>
          <p:cNvSpPr>
            <a:spLocks noGrp="1"/>
          </p:cNvSpPr>
          <p:nvPr>
            <p:ph type="title"/>
          </p:nvPr>
        </p:nvSpPr>
        <p:spPr>
          <a:xfrm>
            <a:off x="232229" y="261257"/>
            <a:ext cx="11742057" cy="1415143"/>
          </a:xfrm>
        </p:spPr>
        <p:txBody>
          <a:bodyPr>
            <a:noAutofit/>
          </a:bodyPr>
          <a:lstStyle/>
          <a:p>
            <a:r>
              <a:rPr lang="zh-CN" altLang="en-US" sz="3200" dirty="0"/>
              <a:t>如果用大佬提倡的</a:t>
            </a:r>
            <a:r>
              <a:rPr lang="en-US" altLang="zh-CN" sz="3200" dirty="0" err="1"/>
              <a:t>StackOverflow</a:t>
            </a:r>
            <a:br>
              <a:rPr lang="en-US" altLang="zh-CN" sz="3200" dirty="0"/>
            </a:br>
            <a:r>
              <a:rPr lang="zh-CN" altLang="en-US" sz="3200" dirty="0"/>
              <a:t>先要翻译（如果你像我一样是个新手并且英语一般的话）：</a:t>
            </a:r>
            <a:br>
              <a:rPr lang="en-US" altLang="zh-CN" sz="3200" dirty="0"/>
            </a:br>
            <a:r>
              <a:rPr lang="en-US" altLang="zh-CN" sz="3200" dirty="0"/>
              <a:t>	</a:t>
            </a:r>
            <a:r>
              <a:rPr lang="zh-CN" altLang="en-US" sz="3200" dirty="0"/>
              <a:t>不然连问题怎么提出来都不会。</a:t>
            </a:r>
          </a:p>
        </p:txBody>
      </p:sp>
      <p:pic>
        <p:nvPicPr>
          <p:cNvPr id="5" name="内容占位符 4">
            <a:extLst>
              <a:ext uri="{FF2B5EF4-FFF2-40B4-BE49-F238E27FC236}">
                <a16:creationId xmlns:a16="http://schemas.microsoft.com/office/drawing/2014/main" id="{233A99CE-3217-863C-CDCB-B90D4D6647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6231" y="1676401"/>
            <a:ext cx="10429950" cy="5181600"/>
          </a:xfrm>
        </p:spPr>
      </p:pic>
    </p:spTree>
    <p:extLst>
      <p:ext uri="{BB962C8B-B14F-4D97-AF65-F5344CB8AC3E}">
        <p14:creationId xmlns:p14="http://schemas.microsoft.com/office/powerpoint/2010/main" val="12084227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E0E0FE-91EE-B195-FF28-292798B897A3}"/>
              </a:ext>
            </a:extLst>
          </p:cNvPr>
          <p:cNvSpPr>
            <a:spLocks noGrp="1"/>
          </p:cNvSpPr>
          <p:nvPr>
            <p:ph type="title"/>
          </p:nvPr>
        </p:nvSpPr>
        <p:spPr>
          <a:xfrm>
            <a:off x="-509814" y="416379"/>
            <a:ext cx="10098314" cy="1255259"/>
          </a:xfrm>
        </p:spPr>
        <p:txBody>
          <a:bodyPr/>
          <a:lstStyle/>
          <a:p>
            <a:pPr algn="ctr"/>
            <a:r>
              <a:rPr lang="en-US" altLang="zh-CN" dirty="0"/>
              <a:t>		</a:t>
            </a:r>
            <a:r>
              <a:rPr lang="zh-CN" altLang="en-US" dirty="0"/>
              <a:t>可能还要找点工具</a:t>
            </a:r>
          </a:p>
        </p:txBody>
      </p:sp>
      <p:pic>
        <p:nvPicPr>
          <p:cNvPr id="5" name="内容占位符 4">
            <a:extLst>
              <a:ext uri="{FF2B5EF4-FFF2-40B4-BE49-F238E27FC236}">
                <a16:creationId xmlns:a16="http://schemas.microsoft.com/office/drawing/2014/main" id="{657F1D48-7CFD-98CD-25EB-30708DD7DE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26915" y="2065946"/>
            <a:ext cx="3697810" cy="2981180"/>
          </a:xfrm>
        </p:spPr>
      </p:pic>
    </p:spTree>
    <p:extLst>
      <p:ext uri="{BB962C8B-B14F-4D97-AF65-F5344CB8AC3E}">
        <p14:creationId xmlns:p14="http://schemas.microsoft.com/office/powerpoint/2010/main" val="3997692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C8B312-A67C-A296-5ED4-D19537D1D6F0}"/>
              </a:ext>
            </a:extLst>
          </p:cNvPr>
          <p:cNvSpPr>
            <a:spLocks noGrp="1"/>
          </p:cNvSpPr>
          <p:nvPr>
            <p:ph type="title"/>
          </p:nvPr>
        </p:nvSpPr>
        <p:spPr/>
        <p:txBody>
          <a:bodyPr/>
          <a:lstStyle/>
          <a:p>
            <a:endParaRPr lang="zh-CN" altLang="en-US"/>
          </a:p>
        </p:txBody>
      </p:sp>
      <p:pic>
        <p:nvPicPr>
          <p:cNvPr id="7" name="内容占位符 6">
            <a:extLst>
              <a:ext uri="{FF2B5EF4-FFF2-40B4-BE49-F238E27FC236}">
                <a16:creationId xmlns:a16="http://schemas.microsoft.com/office/drawing/2014/main" id="{5DB20A9D-EEC4-E295-099A-120C309EF8B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45568" y="400050"/>
            <a:ext cx="7580723" cy="6057900"/>
          </a:xfrm>
        </p:spPr>
      </p:pic>
    </p:spTree>
    <p:extLst>
      <p:ext uri="{BB962C8B-B14F-4D97-AF65-F5344CB8AC3E}">
        <p14:creationId xmlns:p14="http://schemas.microsoft.com/office/powerpoint/2010/main" val="3690154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5">
            <a:extLst>
              <a:ext uri="{FF2B5EF4-FFF2-40B4-BE49-F238E27FC236}">
                <a16:creationId xmlns:a16="http://schemas.microsoft.com/office/drawing/2014/main" id="{A4315D75-D7DB-1914-9CD2-75E9CFA88F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4892" y="1094408"/>
            <a:ext cx="7960537" cy="4236745"/>
          </a:xfrm>
        </p:spPr>
      </p:pic>
      <p:sp>
        <p:nvSpPr>
          <p:cNvPr id="4" name="Rectangle 1">
            <a:extLst>
              <a:ext uri="{FF2B5EF4-FFF2-40B4-BE49-F238E27FC236}">
                <a16:creationId xmlns:a16="http://schemas.microsoft.com/office/drawing/2014/main" id="{2A5A1437-2B31-1EA9-EF58-5BCADDB32B18}"/>
              </a:ext>
            </a:extLst>
          </p:cNvPr>
          <p:cNvSpPr>
            <a:spLocks noGrp="1" noChangeArrowheads="1"/>
          </p:cNvSpPr>
          <p:nvPr>
            <p:ph type="title"/>
          </p:nvPr>
        </p:nvSpPr>
        <p:spPr bwMode="auto">
          <a:xfrm>
            <a:off x="49095" y="500370"/>
            <a:ext cx="12009939"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8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接着还要</a:t>
            </a:r>
            <a:r>
              <a:rPr kumimoji="0" lang="zh-CN" altLang="en-US" sz="28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花很多时间来</a:t>
            </a:r>
            <a:r>
              <a:rPr kumimoji="0" lang="zh-CN" altLang="zh-CN" sz="28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自己甄选（如果你和我一样不熟悉这个</a:t>
            </a:r>
            <a:r>
              <a:rPr kumimoji="0" lang="zh-CN" altLang="en-US" sz="28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和英语</a:t>
            </a:r>
            <a:r>
              <a:rPr kumimoji="0" lang="zh-CN" altLang="zh-CN" sz="28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的话）</a:t>
            </a:r>
            <a:r>
              <a:rPr kumimoji="0" lang="zh-CN" altLang="zh-CN" sz="1100" b="1" i="0" u="none" strike="noStrike" cap="none" normalizeH="0" baseline="0" dirty="0">
                <a:ln>
                  <a:noFill/>
                </a:ln>
                <a:solidFill>
                  <a:schemeClr val="tx1"/>
                </a:solidFill>
                <a:effectLst/>
              </a:rPr>
              <a:t> </a:t>
            </a:r>
            <a:endParaRPr kumimoji="0" lang="zh-CN" altLang="zh-CN" sz="4000" b="1" i="0" u="none" strike="noStrike" cap="none" normalizeH="0" baseline="0" dirty="0">
              <a:ln>
                <a:noFill/>
              </a:ln>
              <a:solidFill>
                <a:schemeClr val="tx1"/>
              </a:solidFill>
              <a:effectLst/>
              <a:latin typeface="Arial" panose="020B0604020202020204" pitchFamily="34" charset="0"/>
            </a:endParaRPr>
          </a:p>
        </p:txBody>
      </p:sp>
      <p:sp>
        <p:nvSpPr>
          <p:cNvPr id="10" name="Rectangle 3">
            <a:extLst>
              <a:ext uri="{FF2B5EF4-FFF2-40B4-BE49-F238E27FC236}">
                <a16:creationId xmlns:a16="http://schemas.microsoft.com/office/drawing/2014/main" id="{337B78EE-4B7E-B86A-791B-526F8B64CE7E}"/>
              </a:ext>
            </a:extLst>
          </p:cNvPr>
          <p:cNvSpPr>
            <a:spLocks noChangeArrowheads="1"/>
          </p:cNvSpPr>
          <p:nvPr/>
        </p:nvSpPr>
        <p:spPr bwMode="auto">
          <a:xfrm>
            <a:off x="8117633" y="1790688"/>
            <a:ext cx="3893975"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这一系列操作后，初学者估计已经晕头撞向了，说不定开始学起了英语~</a:t>
            </a:r>
            <a:endParaRPr kumimoji="0" lang="zh-CN" altLang="zh-CN" sz="105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因此我觉得，对于我们这些初学者来说，如果只是很复杂的小问题（觉得不好意思问别人但自己又不会的那种），AI的帮助就很棒了。虽然它们时不时答非所问，蠢蠢的，但我觉得它们可以帮助我们解决大部分的这种复杂小问题。</a:t>
            </a:r>
            <a:endParaRPr kumimoji="0" lang="zh-CN" altLang="zh-CN"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557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F2B6D7-BC4E-BF30-3232-9EBDA769CE49}"/>
              </a:ext>
            </a:extLst>
          </p:cNvPr>
          <p:cNvSpPr>
            <a:spLocks noGrp="1"/>
          </p:cNvSpPr>
          <p:nvPr>
            <p:ph type="title"/>
          </p:nvPr>
        </p:nvSpPr>
        <p:spPr>
          <a:xfrm>
            <a:off x="1921186" y="442686"/>
            <a:ext cx="8172236" cy="943429"/>
          </a:xfrm>
        </p:spPr>
        <p:txBody>
          <a:bodyPr>
            <a:normAutofit/>
          </a:bodyPr>
          <a:lstStyle/>
          <a:p>
            <a:pPr algn="ctr"/>
            <a:r>
              <a:rPr lang="en-US" altLang="zh-CN" sz="4000" dirty="0"/>
              <a:t>Linux</a:t>
            </a:r>
            <a:r>
              <a:rPr lang="zh-CN" altLang="en-US" sz="4000" dirty="0"/>
              <a:t>中</a:t>
            </a:r>
            <a:r>
              <a:rPr kumimoji="0" lang="zh-CN" altLang="zh-CN" sz="400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安装中文输入法</a:t>
            </a:r>
            <a:endParaRPr lang="zh-CN" altLang="en-US" sz="4000" dirty="0"/>
          </a:p>
        </p:txBody>
      </p:sp>
      <p:sp>
        <p:nvSpPr>
          <p:cNvPr id="6" name="Rectangle 3">
            <a:extLst>
              <a:ext uri="{FF2B5EF4-FFF2-40B4-BE49-F238E27FC236}">
                <a16:creationId xmlns:a16="http://schemas.microsoft.com/office/drawing/2014/main" id="{7E75CFA5-5795-8269-E299-0F024299F74A}"/>
              </a:ext>
            </a:extLst>
          </p:cNvPr>
          <p:cNvSpPr>
            <a:spLocks noGrp="1" noChangeArrowheads="1"/>
          </p:cNvSpPr>
          <p:nvPr>
            <p:ph idx="1"/>
          </p:nvPr>
        </p:nvSpPr>
        <p:spPr bwMode="auto">
          <a:xfrm>
            <a:off x="1050925" y="1640317"/>
            <a:ext cx="1009015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32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因为我学的那本书有些代码有中文，我又不确定能不能自己改英文，而且以后应该用得上，就想着去安装一个中文输入法了。我还以为很简单的，结果弄了快一个半小时。</a:t>
            </a:r>
            <a:endParaRPr kumimoji="0" lang="zh-CN" altLang="zh-CN"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32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我一开始就想着直接csdn搜一下，结果发现免费前几个回答行不通，收费的是不可能的~</a:t>
            </a:r>
            <a:endParaRPr kumimoji="0" lang="zh-CN" altLang="zh-CN"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32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然后我就在Ubantu的软件商店找了一下，还是没有。我才突然意识到可以直接在乌版图的浏览器搜一个输入法的官网，你还别说，真滴有用</a:t>
            </a:r>
            <a:endParaRPr kumimoji="0" lang="zh-CN" altLang="zh-CN" sz="4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087412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A9A371-2207-4829-EA4C-D66C816007A1}"/>
              </a:ext>
            </a:extLst>
          </p:cNvPr>
          <p:cNvSpPr>
            <a:spLocks noGrp="1"/>
          </p:cNvSpPr>
          <p:nvPr>
            <p:ph type="title"/>
          </p:nvPr>
        </p:nvSpPr>
        <p:spPr/>
        <p:txBody>
          <a:bodyPr/>
          <a:lstStyle/>
          <a:p>
            <a:r>
              <a:rPr lang="zh-CN" altLang="en-US" dirty="0"/>
              <a:t>点击下载后他就会自动跳转到安装指南</a:t>
            </a:r>
          </a:p>
        </p:txBody>
      </p:sp>
      <p:pic>
        <p:nvPicPr>
          <p:cNvPr id="5" name="内容占位符 4">
            <a:extLst>
              <a:ext uri="{FF2B5EF4-FFF2-40B4-BE49-F238E27FC236}">
                <a16:creationId xmlns:a16="http://schemas.microsoft.com/office/drawing/2014/main" id="{86FF8D52-29BC-8767-C268-9E4853BCC5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841145"/>
            <a:ext cx="12099505" cy="4770112"/>
          </a:xfrm>
        </p:spPr>
      </p:pic>
    </p:spTree>
    <p:extLst>
      <p:ext uri="{BB962C8B-B14F-4D97-AF65-F5344CB8AC3E}">
        <p14:creationId xmlns:p14="http://schemas.microsoft.com/office/powerpoint/2010/main" val="3697875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5">
            <a:extLst>
              <a:ext uri="{FF2B5EF4-FFF2-40B4-BE49-F238E27FC236}">
                <a16:creationId xmlns:a16="http://schemas.microsoft.com/office/drawing/2014/main" id="{8D0110DE-89C0-DB93-51FF-EF5BE05E46E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4515" y="3917711"/>
            <a:ext cx="5642896" cy="2947245"/>
          </a:xfrm>
        </p:spPr>
      </p:pic>
      <p:sp>
        <p:nvSpPr>
          <p:cNvPr id="4" name="Rectangle 1">
            <a:extLst>
              <a:ext uri="{FF2B5EF4-FFF2-40B4-BE49-F238E27FC236}">
                <a16:creationId xmlns:a16="http://schemas.microsoft.com/office/drawing/2014/main" id="{B3B0CDC4-1341-E528-EC3F-8C81D04459F9}"/>
              </a:ext>
            </a:extLst>
          </p:cNvPr>
          <p:cNvSpPr>
            <a:spLocks noGrp="1" noChangeArrowheads="1"/>
          </p:cNvSpPr>
          <p:nvPr>
            <p:ph type="title"/>
          </p:nvPr>
        </p:nvSpPr>
        <p:spPr bwMode="auto">
          <a:xfrm>
            <a:off x="128815" y="479440"/>
            <a:ext cx="11923486"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他真的好详细，他知道我很菜，知道详细地写出每一步操作我都可能会弄错，他就把每一个步骤都截好图，用箭头指向我要点击的位置，终于可以了！</a:t>
            </a:r>
            <a:endParaRPr kumimoji="0" lang="zh-CN" altLang="zh-CN" sz="1100" b="0" i="0" u="none" strike="noStrike" cap="none" normalizeH="0" baseline="0" dirty="0">
              <a:ln>
                <a:noFill/>
              </a:ln>
              <a:solidFill>
                <a:schemeClr val="tx1"/>
              </a:solidFill>
              <a:effectLst/>
            </a:endParaRPr>
          </a:p>
          <a:p>
            <a:pPr marL="0" marR="0" lvl="0" indent="0"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但是他没有想到，这样我还是弄错了~</a:t>
            </a:r>
            <a:endParaRPr kumimoji="0" lang="zh-CN" altLang="zh-CN" sz="1100" b="0" i="0" u="none" strike="noStrike" cap="none" normalizeH="0" baseline="0" dirty="0">
              <a:ln>
                <a:noFill/>
              </a:ln>
              <a:solidFill>
                <a:schemeClr val="tx1"/>
              </a:solidFill>
              <a:effectLst/>
            </a:endParaRPr>
          </a:p>
          <a:p>
            <a:pPr marL="0" marR="0" lvl="0" indent="0"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大家看看这两张图：</a:t>
            </a:r>
            <a:r>
              <a:rPr kumimoji="0" lang="zh-CN" altLang="zh-CN" sz="28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里面的arm64和amd64</a:t>
            </a:r>
            <a:r>
              <a:rPr kumimoji="0" lang="zh-CN" altLang="zh-CN" sz="28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是不是长得很像？</a:t>
            </a:r>
            <a:endParaRPr kumimoji="0" lang="zh-CN" altLang="zh-CN" sz="1100" b="0" i="0" u="none" strike="noStrike" cap="none" normalizeH="0" baseline="0" dirty="0">
              <a:ln>
                <a:noFill/>
              </a:ln>
              <a:solidFill>
                <a:schemeClr val="tx1"/>
              </a:solidFill>
              <a:effectLst/>
            </a:endParaRPr>
          </a:p>
          <a:p>
            <a:pPr marL="0" marR="0" lvl="0" indent="0"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我当时还在疑惑，x86_64不就是amd64吗？为什么他要弄两个一样的？我就顺手下载了arm64了，结果下一步我整了半天都不行，一直在报错没有这个安装包，我都人麻了，发现是眼瞎后就更麻了。</a:t>
            </a:r>
            <a:endParaRPr kumimoji="0" lang="zh-CN" altLang="zh-CN" sz="4000" b="0" i="0" u="none" strike="noStrike" cap="none" normalizeH="0" baseline="0" dirty="0">
              <a:ln>
                <a:noFill/>
              </a:ln>
              <a:solidFill>
                <a:schemeClr val="tx1"/>
              </a:solidFill>
              <a:effectLst/>
              <a:latin typeface="Arial" panose="020B0604020202020204" pitchFamily="34" charset="0"/>
            </a:endParaRPr>
          </a:p>
        </p:txBody>
      </p:sp>
      <p:pic>
        <p:nvPicPr>
          <p:cNvPr id="8" name="图片 7">
            <a:extLst>
              <a:ext uri="{FF2B5EF4-FFF2-40B4-BE49-F238E27FC236}">
                <a16:creationId xmlns:a16="http://schemas.microsoft.com/office/drawing/2014/main" id="{A936E4C7-AA84-CE40-B2CC-59D931AB6F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2" y="3876451"/>
            <a:ext cx="12192000" cy="1895276"/>
          </a:xfrm>
          <a:prstGeom prst="rect">
            <a:avLst/>
          </a:prstGeom>
        </p:spPr>
      </p:pic>
    </p:spTree>
    <p:extLst>
      <p:ext uri="{BB962C8B-B14F-4D97-AF65-F5344CB8AC3E}">
        <p14:creationId xmlns:p14="http://schemas.microsoft.com/office/powerpoint/2010/main" val="3646748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8DFBC6A8-4E92-0B5A-9CE5-2A8F6372D760}"/>
              </a:ext>
            </a:extLst>
          </p:cNvPr>
          <p:cNvSpPr>
            <a:spLocks noGrp="1" noChangeArrowheads="1"/>
          </p:cNvSpPr>
          <p:nvPr>
            <p:ph idx="1"/>
          </p:nvPr>
        </p:nvSpPr>
        <p:spPr bwMode="auto">
          <a:xfrm>
            <a:off x="956128" y="641779"/>
            <a:ext cx="10279743"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3200"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还有一个要注意的点是：虚拟机毕竟是虚拟机，他会比我们平时用惯的电脑慢上许多，安装配置好全局的软件也需要更多的时间，但我当时没有意识到这个：导致后面我按照教程执行后还是用不了搜狗输入法都快奔溃了，他会突然出现又突然消失。幸好啊！我的虚拟机因为我开了太多东西死机了，我就强制关机再重启，结果他就可以用了！</a:t>
            </a:r>
            <a:r>
              <a:rPr kumimoji="0" lang="zh-CN" altLang="zh-CN" sz="1200" b="0" i="0" u="none" strike="noStrike" cap="none" normalizeH="0" baseline="0" dirty="0">
                <a:ln>
                  <a:noFill/>
                </a:ln>
                <a:solidFill>
                  <a:schemeClr val="tx1"/>
                </a:solidFill>
                <a:effectLst/>
              </a:rPr>
              <a:t> </a:t>
            </a:r>
            <a:endParaRPr kumimoji="0" lang="zh-CN" altLang="zh-CN" sz="4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199758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E89555-3C74-51DF-B763-2030991A748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5E076E1E-1FD0-516A-F2A5-847AD1F1A4D9}"/>
              </a:ext>
            </a:extLst>
          </p:cNvPr>
          <p:cNvSpPr>
            <a:spLocks noGrp="1"/>
          </p:cNvSpPr>
          <p:nvPr>
            <p:ph idx="1"/>
          </p:nvPr>
        </p:nvSpPr>
        <p:spPr>
          <a:xfrm>
            <a:off x="935305" y="2652163"/>
            <a:ext cx="10515600" cy="2283979"/>
          </a:xfrm>
        </p:spPr>
        <p:txBody>
          <a:bodyPr>
            <a:normAutofit/>
          </a:bodyPr>
          <a:lstStyle/>
          <a:p>
            <a:r>
              <a:rPr lang="zh-CN" altLang="en-US" sz="3600" dirty="0"/>
              <a:t>因为我接触后端和</a:t>
            </a:r>
            <a:r>
              <a:rPr lang="en-US" altLang="zh-CN" sz="3600" dirty="0"/>
              <a:t>python</a:t>
            </a:r>
            <a:r>
              <a:rPr lang="zh-CN" altLang="en-US" sz="3600" dirty="0"/>
              <a:t>的时间比较短，暂时还没有找到那么多</a:t>
            </a:r>
            <a:r>
              <a:rPr lang="en-US" altLang="zh-CN" sz="3600" dirty="0"/>
              <a:t>bug</a:t>
            </a:r>
            <a:r>
              <a:rPr lang="zh-CN" altLang="en-US" sz="3600" dirty="0"/>
              <a:t>，希望下次能有机会再和大家多多交流。</a:t>
            </a:r>
          </a:p>
        </p:txBody>
      </p:sp>
    </p:spTree>
    <p:extLst>
      <p:ext uri="{BB962C8B-B14F-4D97-AF65-F5344CB8AC3E}">
        <p14:creationId xmlns:p14="http://schemas.microsoft.com/office/powerpoint/2010/main" val="6107213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52712C-D8D2-B579-BBD4-88E02FED1421}"/>
              </a:ext>
            </a:extLst>
          </p:cNvPr>
          <p:cNvSpPr>
            <a:spLocks noGrp="1"/>
          </p:cNvSpPr>
          <p:nvPr>
            <p:ph type="title"/>
          </p:nvPr>
        </p:nvSpPr>
        <p:spPr>
          <a:xfrm>
            <a:off x="468087" y="2766218"/>
            <a:ext cx="10515600" cy="1325563"/>
          </a:xfrm>
        </p:spPr>
        <p:txBody>
          <a:bodyPr/>
          <a:lstStyle/>
          <a:p>
            <a:pPr algn="ctr"/>
            <a:r>
              <a:rPr lang="zh-CN" altLang="en-US" dirty="0"/>
              <a:t>我的演讲到此结束，谢谢大家</a:t>
            </a:r>
          </a:p>
        </p:txBody>
      </p:sp>
    </p:spTree>
    <p:extLst>
      <p:ext uri="{BB962C8B-B14F-4D97-AF65-F5344CB8AC3E}">
        <p14:creationId xmlns:p14="http://schemas.microsoft.com/office/powerpoint/2010/main" val="2497519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5BC85C7-A60C-2390-7C4A-0E7C7166D131}"/>
              </a:ext>
            </a:extLst>
          </p:cNvPr>
          <p:cNvSpPr>
            <a:spLocks noGrp="1"/>
          </p:cNvSpPr>
          <p:nvPr>
            <p:ph idx="1"/>
          </p:nvPr>
        </p:nvSpPr>
        <p:spPr/>
        <p:txBody>
          <a:bodyPr>
            <a:normAutofit/>
          </a:bodyPr>
          <a:lstStyle/>
          <a:p>
            <a:r>
              <a:rPr lang="zh-CN" altLang="en-US" dirty="0"/>
              <a:t>简单来说，后端就是那些我们在网页或应用程序上看不到，但是在背后工作的部分。它处理所有的数据请求、存储、业务逻辑和与数据库的交互等。当你在网页上点击一个按钮或输入一些信息时，后端就会接收到这些请求，处理它们（比如检查你输入的信息是否正确，或者从数据库中获取相应的数据），然后将处理结果返回给你的设备（比如显示一个新的页面或更新页面上的信息）。</a:t>
            </a:r>
          </a:p>
          <a:p>
            <a:endParaRPr lang="zh-CN" altLang="en-US" dirty="0"/>
          </a:p>
          <a:p>
            <a:r>
              <a:rPr lang="zh-CN" altLang="en-US" dirty="0"/>
              <a:t>它就像一个网站的“大脑”和“心脏”，负责思考和记忆，与前端时“脸面”，负责展示给用户看是十分不一样的。</a:t>
            </a:r>
          </a:p>
        </p:txBody>
      </p:sp>
      <p:sp>
        <p:nvSpPr>
          <p:cNvPr id="4" name="Rectangle 1">
            <a:extLst>
              <a:ext uri="{FF2B5EF4-FFF2-40B4-BE49-F238E27FC236}">
                <a16:creationId xmlns:a16="http://schemas.microsoft.com/office/drawing/2014/main" id="{49973349-FA21-FF1E-ADF0-88403DBDC060}"/>
              </a:ext>
            </a:extLst>
          </p:cNvPr>
          <p:cNvSpPr>
            <a:spLocks noGrp="1" noChangeArrowheads="1"/>
          </p:cNvSpPr>
          <p:nvPr>
            <p:ph type="title"/>
          </p:nvPr>
        </p:nvSpPr>
        <p:spPr bwMode="auto">
          <a:xfrm>
            <a:off x="838200" y="704743"/>
            <a:ext cx="695414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36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刚刚是</a:t>
            </a:r>
            <a:r>
              <a:rPr kumimoji="0" lang="zh-CN" altLang="zh-CN" sz="36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是文心一言</a:t>
            </a:r>
            <a:r>
              <a:rPr kumimoji="0" lang="zh-CN" altLang="en-US" sz="36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讲</a:t>
            </a:r>
            <a:r>
              <a:rPr kumimoji="0" lang="zh-CN" altLang="zh-CN" sz="3600" b="1"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的，很详细~</a:t>
            </a:r>
            <a:r>
              <a:rPr kumimoji="0" lang="zh-CN" altLang="zh-CN" sz="1400" b="1" i="0" u="none" strike="noStrike" cap="none" normalizeH="0" baseline="0" dirty="0">
                <a:ln>
                  <a:noFill/>
                </a:ln>
                <a:solidFill>
                  <a:schemeClr val="tx1"/>
                </a:solidFill>
                <a:effectLst/>
              </a:rPr>
              <a:t> </a:t>
            </a:r>
            <a:endParaRPr kumimoji="0" lang="zh-CN" altLang="zh-CN" sz="4800"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09503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51EACC-6D56-3F5F-D9E0-23D0F70B56D2}"/>
              </a:ext>
            </a:extLst>
          </p:cNvPr>
          <p:cNvSpPr>
            <a:spLocks noGrp="1"/>
          </p:cNvSpPr>
          <p:nvPr>
            <p:ph type="title"/>
          </p:nvPr>
        </p:nvSpPr>
        <p:spPr/>
        <p:txBody>
          <a:bodyPr/>
          <a:lstStyle/>
          <a:p>
            <a:r>
              <a:rPr lang="zh-CN" altLang="en-US" dirty="0"/>
              <a:t>我个人的学习情况</a:t>
            </a:r>
            <a:r>
              <a:rPr lang="en-US" altLang="zh-CN" dirty="0"/>
              <a:t>~		</a:t>
            </a:r>
            <a:endParaRPr lang="zh-CN" altLang="en-US" dirty="0"/>
          </a:p>
        </p:txBody>
      </p:sp>
      <p:sp>
        <p:nvSpPr>
          <p:cNvPr id="3" name="内容占位符 2">
            <a:extLst>
              <a:ext uri="{FF2B5EF4-FFF2-40B4-BE49-F238E27FC236}">
                <a16:creationId xmlns:a16="http://schemas.microsoft.com/office/drawing/2014/main" id="{90D52EAE-9C2D-435C-7FBF-3982B98A5F6D}"/>
              </a:ext>
            </a:extLst>
          </p:cNvPr>
          <p:cNvSpPr>
            <a:spLocks noGrp="1"/>
          </p:cNvSpPr>
          <p:nvPr>
            <p:ph idx="1"/>
          </p:nvPr>
        </p:nvSpPr>
        <p:spPr>
          <a:xfrm>
            <a:off x="838200" y="2668555"/>
            <a:ext cx="10515600" cy="3508408"/>
          </a:xfrm>
        </p:spPr>
        <p:txBody>
          <a:bodyPr>
            <a:normAutofit fontScale="92500"/>
          </a:bodyPr>
          <a:lstStyle/>
          <a:p>
            <a:r>
              <a:rPr lang="zh-CN" altLang="en-US" sz="3600" dirty="0"/>
              <a:t>因为我之前学的是</a:t>
            </a:r>
            <a:r>
              <a:rPr lang="en-US" altLang="zh-CN" sz="3600" dirty="0"/>
              <a:t>C</a:t>
            </a:r>
            <a:r>
              <a:rPr lang="zh-CN" altLang="en-US" sz="3600" dirty="0"/>
              <a:t>和</a:t>
            </a:r>
            <a:r>
              <a:rPr lang="en-US" altLang="zh-CN" sz="3600" dirty="0"/>
              <a:t>Java</a:t>
            </a:r>
            <a:r>
              <a:rPr lang="zh-CN" altLang="en-US" sz="3600" dirty="0"/>
              <a:t>，现在有点突然的要学</a:t>
            </a:r>
            <a:r>
              <a:rPr lang="en-US" altLang="zh-CN" sz="3600" dirty="0"/>
              <a:t>Python+</a:t>
            </a:r>
            <a:r>
              <a:rPr lang="zh-CN" altLang="en-US" sz="3600" dirty="0"/>
              <a:t>后端，想不到好的方法了，我只能找了一本</a:t>
            </a:r>
            <a:r>
              <a:rPr lang="en-US" altLang="zh-CN" sz="3600" dirty="0"/>
              <a:t>Python Web</a:t>
            </a:r>
            <a:r>
              <a:rPr lang="zh-CN" altLang="en-US" sz="3600" dirty="0"/>
              <a:t>开发实战的书跟着敲代码，不懂得再问</a:t>
            </a:r>
            <a:r>
              <a:rPr lang="en-US" altLang="zh-CN" sz="3600" dirty="0"/>
              <a:t>AI</a:t>
            </a:r>
            <a:r>
              <a:rPr lang="zh-CN" altLang="en-US" sz="3600" dirty="0"/>
              <a:t>。</a:t>
            </a:r>
            <a:endParaRPr lang="en-US" altLang="zh-CN" sz="3600" dirty="0"/>
          </a:p>
          <a:p>
            <a:r>
              <a:rPr lang="zh-CN" altLang="en-US" sz="3600" dirty="0"/>
              <a:t>记得老师上课讲过</a:t>
            </a:r>
            <a:r>
              <a:rPr lang="en-US" altLang="zh-CN" sz="3600" dirty="0"/>
              <a:t>Flask</a:t>
            </a:r>
            <a:r>
              <a:rPr lang="zh-CN" altLang="en-US" sz="3600" dirty="0"/>
              <a:t>框架，本来找一本这个数敲一敲的，但是这个微型框架的</a:t>
            </a:r>
            <a:r>
              <a:rPr lang="en-US" altLang="zh-CN" sz="3600" dirty="0"/>
              <a:t>python</a:t>
            </a:r>
            <a:r>
              <a:rPr lang="zh-CN" altLang="en-US" sz="3600" dirty="0"/>
              <a:t>在图书馆找了几圈都没找到，倒是讲</a:t>
            </a:r>
            <a:r>
              <a:rPr lang="en-US" altLang="zh-CN" sz="3600" dirty="0"/>
              <a:t>Django</a:t>
            </a:r>
            <a:r>
              <a:rPr lang="zh-CN" altLang="en-US" sz="3600" dirty="0"/>
              <a:t>框架的书很多，我就找了一本看起来还可以，提了一两嘴</a:t>
            </a:r>
            <a:r>
              <a:rPr lang="en-US" altLang="zh-CN" sz="3600" dirty="0"/>
              <a:t>Flask</a:t>
            </a:r>
            <a:r>
              <a:rPr lang="zh-CN" altLang="en-US" sz="3600" dirty="0"/>
              <a:t>的书看着了。</a:t>
            </a:r>
          </a:p>
        </p:txBody>
      </p:sp>
    </p:spTree>
    <p:extLst>
      <p:ext uri="{BB962C8B-B14F-4D97-AF65-F5344CB8AC3E}">
        <p14:creationId xmlns:p14="http://schemas.microsoft.com/office/powerpoint/2010/main" val="2003858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045ED5-2FE0-2FDA-7BFB-76D5ED173AA8}"/>
              </a:ext>
            </a:extLst>
          </p:cNvPr>
          <p:cNvSpPr>
            <a:spLocks noGrp="1"/>
          </p:cNvSpPr>
          <p:nvPr>
            <p:ph type="title"/>
          </p:nvPr>
        </p:nvSpPr>
        <p:spPr>
          <a:xfrm>
            <a:off x="101600" y="18255"/>
            <a:ext cx="12039600" cy="1325563"/>
          </a:xfrm>
        </p:spPr>
        <p:txBody>
          <a:bodyPr>
            <a:normAutofit/>
          </a:bodyPr>
          <a:lstStyle/>
          <a:p>
            <a:r>
              <a:rPr lang="zh-CN" altLang="en-US" sz="4000" dirty="0"/>
              <a:t>我还怕</a:t>
            </a:r>
            <a:r>
              <a:rPr lang="en-US" altLang="zh-CN" sz="4000" dirty="0"/>
              <a:t>Django</a:t>
            </a:r>
            <a:r>
              <a:rPr lang="zh-CN" altLang="en-US" sz="4000" dirty="0"/>
              <a:t>不是后端的内容，特地去问了一下</a:t>
            </a:r>
            <a:r>
              <a:rPr lang="en-US" altLang="zh-CN" sz="4000" dirty="0"/>
              <a:t>AI</a:t>
            </a:r>
            <a:endParaRPr lang="zh-CN" altLang="en-US" sz="4000" dirty="0"/>
          </a:p>
        </p:txBody>
      </p:sp>
      <p:pic>
        <p:nvPicPr>
          <p:cNvPr id="5" name="内容占位符 4">
            <a:extLst>
              <a:ext uri="{FF2B5EF4-FFF2-40B4-BE49-F238E27FC236}">
                <a16:creationId xmlns:a16="http://schemas.microsoft.com/office/drawing/2014/main" id="{ECB46668-C036-8CAA-B5A2-DE93A2794FCA}"/>
              </a:ext>
            </a:extLst>
          </p:cNvPr>
          <p:cNvPicPr>
            <a:picLocks noGrp="1" noChangeAspect="1"/>
          </p:cNvPicPr>
          <p:nvPr>
            <p:ph idx="1"/>
          </p:nvPr>
        </p:nvPicPr>
        <p:blipFill>
          <a:blip r:embed="rId2"/>
          <a:stretch>
            <a:fillRect/>
          </a:stretch>
        </p:blipFill>
        <p:spPr>
          <a:xfrm>
            <a:off x="1298363" y="1270623"/>
            <a:ext cx="9754266" cy="5569122"/>
          </a:xfrm>
        </p:spPr>
      </p:pic>
    </p:spTree>
    <p:extLst>
      <p:ext uri="{BB962C8B-B14F-4D97-AF65-F5344CB8AC3E}">
        <p14:creationId xmlns:p14="http://schemas.microsoft.com/office/powerpoint/2010/main" val="961634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DDF994-CBC3-77B0-FC59-E55C4DCB61DD}"/>
              </a:ext>
            </a:extLst>
          </p:cNvPr>
          <p:cNvSpPr>
            <a:spLocks noGrp="1"/>
          </p:cNvSpPr>
          <p:nvPr>
            <p:ph type="title"/>
          </p:nvPr>
        </p:nvSpPr>
        <p:spPr/>
        <p:txBody>
          <a:bodyPr>
            <a:normAutofit fontScale="90000"/>
          </a:bodyPr>
          <a:lstStyle/>
          <a:p>
            <a:r>
              <a:rPr lang="zh-CN" altLang="en-US" sz="3600" dirty="0"/>
              <a:t>就这本，</a:t>
            </a:r>
            <a:r>
              <a:rPr lang="en-US" altLang="zh-CN" sz="3600" dirty="0"/>
              <a:t>2019</a:t>
            </a:r>
            <a:r>
              <a:rPr lang="zh-CN" altLang="en-US" sz="3600" dirty="0"/>
              <a:t>年第一版，学了一会发现好多东西不一样了，但是一边</a:t>
            </a:r>
            <a:r>
              <a:rPr lang="en-US" altLang="zh-CN" sz="3600" dirty="0"/>
              <a:t>AI</a:t>
            </a:r>
            <a:r>
              <a:rPr lang="zh-CN" altLang="en-US" sz="3600" dirty="0"/>
              <a:t>一边上网搜，磕磕绊绊的还是学了下去，暂时弄了个学员管理系统的一些前后台。</a:t>
            </a:r>
          </a:p>
        </p:txBody>
      </p:sp>
      <p:pic>
        <p:nvPicPr>
          <p:cNvPr id="5" name="内容占位符 4">
            <a:extLst>
              <a:ext uri="{FF2B5EF4-FFF2-40B4-BE49-F238E27FC236}">
                <a16:creationId xmlns:a16="http://schemas.microsoft.com/office/drawing/2014/main" id="{56752AFB-4981-E378-4082-FC99EA46921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3437182" y="1216365"/>
            <a:ext cx="4835687" cy="6447583"/>
          </a:xfrm>
        </p:spPr>
      </p:pic>
    </p:spTree>
    <p:extLst>
      <p:ext uri="{BB962C8B-B14F-4D97-AF65-F5344CB8AC3E}">
        <p14:creationId xmlns:p14="http://schemas.microsoft.com/office/powerpoint/2010/main" val="1159437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B6E8DC-79D1-0E07-4469-8EDEAD49D104}"/>
              </a:ext>
            </a:extLst>
          </p:cNvPr>
          <p:cNvSpPr>
            <a:spLocks noGrp="1"/>
          </p:cNvSpPr>
          <p:nvPr>
            <p:ph type="title"/>
          </p:nvPr>
        </p:nvSpPr>
        <p:spPr>
          <a:xfrm>
            <a:off x="838200" y="365125"/>
            <a:ext cx="10515600" cy="1283283"/>
          </a:xfrm>
        </p:spPr>
        <p:txBody>
          <a:bodyPr>
            <a:normAutofit fontScale="90000"/>
          </a:bodyPr>
          <a:lstStyle/>
          <a:p>
            <a:br>
              <a:rPr lang="en-US" altLang="zh-CN" b="1" dirty="0"/>
            </a:br>
            <a:r>
              <a:rPr lang="en-US" altLang="zh-CN" b="1" dirty="0"/>
              <a:t>GPT</a:t>
            </a:r>
            <a:r>
              <a:rPr lang="zh-CN" altLang="en-US" b="1" dirty="0"/>
              <a:t>的详细解释帮助我理解</a:t>
            </a:r>
            <a:br>
              <a:rPr lang="zh-CN" altLang="en-US" b="1" dirty="0"/>
            </a:br>
            <a:br>
              <a:rPr lang="zh-CN" altLang="en-US" b="1" dirty="0"/>
            </a:br>
            <a:endParaRPr lang="zh-CN" altLang="en-US" b="1" dirty="0"/>
          </a:p>
        </p:txBody>
      </p:sp>
      <p:sp>
        <p:nvSpPr>
          <p:cNvPr id="3" name="内容占位符 2">
            <a:extLst>
              <a:ext uri="{FF2B5EF4-FFF2-40B4-BE49-F238E27FC236}">
                <a16:creationId xmlns:a16="http://schemas.microsoft.com/office/drawing/2014/main" id="{88D8DCCF-9E50-668D-68D9-E5F796CDECFE}"/>
              </a:ext>
            </a:extLst>
          </p:cNvPr>
          <p:cNvSpPr>
            <a:spLocks noGrp="1"/>
          </p:cNvSpPr>
          <p:nvPr>
            <p:ph idx="1"/>
          </p:nvPr>
        </p:nvSpPr>
        <p:spPr/>
        <p:txBody>
          <a:bodyPr>
            <a:normAutofit/>
          </a:bodyPr>
          <a:lstStyle/>
          <a:p>
            <a:pPr marL="0" indent="0">
              <a:buNone/>
            </a:pPr>
            <a:r>
              <a:rPr lang="zh-CN" altLang="en-US" sz="3600" dirty="0"/>
              <a:t>因为我还没有接触过后端，对</a:t>
            </a:r>
            <a:r>
              <a:rPr lang="en-US" altLang="zh-CN" sz="3600" dirty="0"/>
              <a:t>python</a:t>
            </a:r>
            <a:r>
              <a:rPr lang="zh-CN" altLang="en-US" sz="3600" dirty="0"/>
              <a:t>也没有一点印象了，所以一开始我是每行代码都看不懂的。幸好</a:t>
            </a:r>
            <a:r>
              <a:rPr lang="en-US" altLang="zh-CN" sz="3600" dirty="0"/>
              <a:t>AI</a:t>
            </a:r>
            <a:r>
              <a:rPr lang="zh-CN" altLang="en-US" sz="3600" dirty="0"/>
              <a:t>不会嫌弃我，每一句话都十分详细地解释给我听给我听，不懂可以立刻问，直到理解为止。</a:t>
            </a:r>
            <a:endParaRPr lang="en-US" altLang="zh-CN" sz="3600" dirty="0"/>
          </a:p>
          <a:p>
            <a:pPr marL="0" indent="0">
              <a:buNone/>
            </a:pPr>
            <a:r>
              <a:rPr lang="zh-CN" altLang="en-US" sz="3600" dirty="0"/>
              <a:t>就像下一页这样：</a:t>
            </a:r>
            <a:r>
              <a:rPr lang="en-US" altLang="zh-CN" sz="3600" dirty="0"/>
              <a:t>	</a:t>
            </a:r>
            <a:endParaRPr lang="zh-CN" altLang="en-US" sz="3600" dirty="0"/>
          </a:p>
        </p:txBody>
      </p:sp>
    </p:spTree>
    <p:extLst>
      <p:ext uri="{BB962C8B-B14F-4D97-AF65-F5344CB8AC3E}">
        <p14:creationId xmlns:p14="http://schemas.microsoft.com/office/powerpoint/2010/main" val="3620273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6BC4CD-67CC-898A-8C76-828CD22C1C6D}"/>
              </a:ext>
            </a:extLst>
          </p:cNvPr>
          <p:cNvSpPr>
            <a:spLocks noGrp="1"/>
          </p:cNvSpPr>
          <p:nvPr>
            <p:ph type="title"/>
          </p:nvPr>
        </p:nvSpPr>
        <p:spPr>
          <a:xfrm>
            <a:off x="-1" y="11184"/>
            <a:ext cx="12358915" cy="1072891"/>
          </a:xfrm>
        </p:spPr>
        <p:txBody>
          <a:bodyPr>
            <a:normAutofit fontScale="90000"/>
          </a:bodyPr>
          <a:lstStyle/>
          <a:p>
            <a:r>
              <a:rPr lang="zh-CN" altLang="en-US" sz="3600" dirty="0"/>
              <a:t>一个简单的通过</a:t>
            </a:r>
            <a:r>
              <a:rPr lang="en-US" altLang="zh-CN" sz="3600" dirty="0"/>
              <a:t>socket</a:t>
            </a:r>
            <a:r>
              <a:rPr lang="zh-CN" altLang="en-US" sz="3600" dirty="0"/>
              <a:t>编程实现</a:t>
            </a:r>
            <a:r>
              <a:rPr lang="en-US" altLang="zh-CN" sz="3600" dirty="0"/>
              <a:t>Web</a:t>
            </a:r>
            <a:r>
              <a:rPr lang="zh-CN" altLang="en-US" sz="3600" dirty="0"/>
              <a:t>服务的注释比代码还要长很多。</a:t>
            </a:r>
          </a:p>
        </p:txBody>
      </p:sp>
      <p:pic>
        <p:nvPicPr>
          <p:cNvPr id="5" name="内容占位符 4">
            <a:extLst>
              <a:ext uri="{FF2B5EF4-FFF2-40B4-BE49-F238E27FC236}">
                <a16:creationId xmlns:a16="http://schemas.microsoft.com/office/drawing/2014/main" id="{40F60212-AB76-D249-B65F-7212BC90A2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79983" y="1084075"/>
            <a:ext cx="9094237" cy="5762742"/>
          </a:xfrm>
        </p:spPr>
      </p:pic>
    </p:spTree>
    <p:extLst>
      <p:ext uri="{BB962C8B-B14F-4D97-AF65-F5344CB8AC3E}">
        <p14:creationId xmlns:p14="http://schemas.microsoft.com/office/powerpoint/2010/main" val="2563548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E11DC7-6E25-A8C0-AF94-D1B11556B9CB}"/>
              </a:ext>
            </a:extLst>
          </p:cNvPr>
          <p:cNvSpPr>
            <a:spLocks noGrp="1"/>
          </p:cNvSpPr>
          <p:nvPr>
            <p:ph type="title"/>
          </p:nvPr>
        </p:nvSpPr>
        <p:spPr>
          <a:xfrm>
            <a:off x="838200" y="365126"/>
            <a:ext cx="10515600" cy="607332"/>
          </a:xfrm>
        </p:spPr>
        <p:txBody>
          <a:bodyPr>
            <a:normAutofit/>
          </a:bodyPr>
          <a:lstStyle/>
          <a:p>
            <a:r>
              <a:rPr lang="zh-CN" altLang="en-US" sz="3600" b="1" dirty="0"/>
              <a:t>更多是这样，一行代码几行注释</a:t>
            </a:r>
          </a:p>
        </p:txBody>
      </p:sp>
      <p:pic>
        <p:nvPicPr>
          <p:cNvPr id="5" name="内容占位符 4">
            <a:extLst>
              <a:ext uri="{FF2B5EF4-FFF2-40B4-BE49-F238E27FC236}">
                <a16:creationId xmlns:a16="http://schemas.microsoft.com/office/drawing/2014/main" id="{A95660F5-5D17-0B2D-19A6-E13653E01960}"/>
              </a:ext>
            </a:extLst>
          </p:cNvPr>
          <p:cNvPicPr>
            <a:picLocks noGrp="1" noChangeAspect="1"/>
          </p:cNvPicPr>
          <p:nvPr>
            <p:ph idx="1"/>
          </p:nvPr>
        </p:nvPicPr>
        <p:blipFill>
          <a:blip r:embed="rId2"/>
          <a:stretch>
            <a:fillRect/>
          </a:stretch>
        </p:blipFill>
        <p:spPr>
          <a:xfrm>
            <a:off x="723900" y="1041785"/>
            <a:ext cx="10515600" cy="5816215"/>
          </a:xfrm>
        </p:spPr>
      </p:pic>
    </p:spTree>
    <p:extLst>
      <p:ext uri="{BB962C8B-B14F-4D97-AF65-F5344CB8AC3E}">
        <p14:creationId xmlns:p14="http://schemas.microsoft.com/office/powerpoint/2010/main" val="356562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254</TotalTime>
  <Words>1384</Words>
  <Application>Microsoft Office PowerPoint</Application>
  <PresentationFormat>宽屏</PresentationFormat>
  <Paragraphs>43</Paragraphs>
  <Slides>26</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26</vt:i4>
      </vt:variant>
    </vt:vector>
  </HeadingPairs>
  <TitlesOfParts>
    <vt:vector size="31" baseType="lpstr">
      <vt:lpstr>等线</vt:lpstr>
      <vt:lpstr>等线 Light</vt:lpstr>
      <vt:lpstr>Arial</vt:lpstr>
      <vt:lpstr>Open Sans</vt:lpstr>
      <vt:lpstr>Office 主题​​</vt:lpstr>
      <vt:lpstr>后端                         一点python和Linux？</vt:lpstr>
      <vt:lpstr>PowerPoint 演示文稿</vt:lpstr>
      <vt:lpstr>刚刚是是文心一言讲的，很详细~ </vt:lpstr>
      <vt:lpstr>我个人的学习情况~  </vt:lpstr>
      <vt:lpstr>我还怕Django不是后端的内容，特地去问了一下AI</vt:lpstr>
      <vt:lpstr>就这本，2019年第一版，学了一会发现好多东西不一样了，但是一边AI一边上网搜，磕磕绊绊的还是学了下去，暂时弄了个学员管理系统的一些前后台。</vt:lpstr>
      <vt:lpstr> GPT的详细解释帮助我理解  </vt:lpstr>
      <vt:lpstr>一个简单的通过socket编程实现Web服务的注释比代码还要长很多。</vt:lpstr>
      <vt:lpstr>更多是这样，一行代码几行注释</vt:lpstr>
      <vt:lpstr>发现这样的效果挺好的，即能学到东西，也不会听着视频就睡着了~ 只是要多做亿点点注释下次再看就能看得懂了</vt:lpstr>
      <vt:lpstr>我在学习中途还发现文心一言对解决有IP地址的代码的问题会报错，这种情况下可以删除IP或者改为”http”,这样它就会自己意识到这是IP或者URL了。又或者去问GPT，他没网页限制。</vt:lpstr>
      <vt:lpstr> 发现Windows开发比Linux麻烦的一个地方         ——不能直接用gunicorn（一个Python WSGI HTTP 服务器）   就顺手查了一下为什么大家都说Linux比Windows适合开发： </vt:lpstr>
      <vt:lpstr>用gunicorn输入指令后。就出现了这么长的报错，直接给我看蒙了，看了一两行就不想看了。那怎么办，丢给AI~</vt:lpstr>
      <vt:lpstr>AI很快就解决了并且找到了问题的关键。 之后，我看了这个和其他几个报错的AI分析，发现一般这么长的报错的关键是最后一行，所以我们可以先着重关注最后一行。</vt:lpstr>
      <vt:lpstr>有些版本更新很快，要自己想办法解决与书本或者其他指导不一样的地方。 比如：2019年二月第一版的一些创建虚拟环境的命令是这样的</vt:lpstr>
      <vt:lpstr>现在要这样：</vt:lpstr>
      <vt:lpstr>别说是书本，哪怕是github上的，一看到最新维护是几年前都得做好要自己把项目手动与时俱进的准备，这个问题之前困扰了我这个初学者很久，因为我要去CSDN，掘金，博客园一篇一篇的查找，还经常因为时效性，导致博主的方案在我这里无效。好不容易看到一些日期新的：结果一往下滑，</vt:lpstr>
      <vt:lpstr>如果用大佬提倡的StackOverflow 先要翻译（如果你像我一样是个新手并且英语一般的话）：  不然连问题怎么提出来都不会。</vt:lpstr>
      <vt:lpstr>  可能还要找点工具</vt:lpstr>
      <vt:lpstr>接着还要花很多时间来自己甄选（如果你和我一样不熟悉这个和英语的话） </vt:lpstr>
      <vt:lpstr>Linux中安装中文输入法</vt:lpstr>
      <vt:lpstr>点击下载后他就会自动跳转到安装指南</vt:lpstr>
      <vt:lpstr>他真的好详细，他知道我很菜，知道详细地写出每一步操作我都可能会弄错，他就把每一个步骤都截好图，用箭头指向我要点击的位置，终于可以了！ 但是他没有想到，这样我还是弄错了~ 大家看看这两张图：里面的arm64和amd64是不是长得很像？ 我当时还在疑惑，x86_64不就是amd64吗？为什么他要弄两个一样的？我就顺手下载了arm64了，结果下一步我整了半天都不行，一直在报错没有这个安装包，我都人麻了，发现是眼瞎后就更麻了。</vt:lpstr>
      <vt:lpstr>PowerPoint 演示文稿</vt:lpstr>
      <vt:lpstr>PowerPoint 演示文稿</vt:lpstr>
      <vt:lpstr>我的演讲到此结束，谢谢大家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Handsome Gerome</dc:creator>
  <cp:lastModifiedBy>Handsome Gerome</cp:lastModifiedBy>
  <cp:revision>11</cp:revision>
  <dcterms:created xsi:type="dcterms:W3CDTF">2024-09-28T12:32:33Z</dcterms:created>
  <dcterms:modified xsi:type="dcterms:W3CDTF">2024-09-28T17:15:53Z</dcterms:modified>
</cp:coreProperties>
</file>

<file path=docProps/thumbnail.jpeg>
</file>